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8" r:id="rId2"/>
  </p:sldIdLst>
  <p:sldSz cx="7772400" cy="10058400"/>
  <p:notesSz cx="6858000" cy="9144000"/>
  <p:embeddedFontLst>
    <p:embeddedFont>
      <p:font typeface="Calibri Light" panose="020F0302020204030204" pitchFamily="34" charset="0"/>
      <p:regular r:id="rId3"/>
      <p:italic r:id="rId4"/>
    </p:embeddedFont>
    <p:embeddedFont>
      <p:font typeface="Calibri" panose="020F0502020204030204" pitchFamily="34" charset="0"/>
      <p:regular r:id="rId5"/>
      <p:bold r:id="rId6"/>
      <p:italic r:id="rId7"/>
      <p:boldItalic r:id="rId8"/>
    </p:embeddedFont>
    <p:embeddedFont>
      <p:font typeface="HelloAnnie" panose="020B0604020202020204" charset="0"/>
      <p:regular r:id="rId9"/>
    </p:embeddedFont>
    <p:embeddedFont>
      <p:font typeface="HelloButtons" panose="020B0604020202020204" charset="0"/>
      <p:regular r:id="rId10"/>
    </p:embeddedFont>
    <p:embeddedFont>
      <p:font typeface="HelloBoomerang" panose="020B0604020202020204" charset="0"/>
      <p:regular r:id="rId11"/>
    </p:embeddedFont>
    <p:embeddedFont>
      <p:font typeface="HelloEtchASketch" panose="020B0604020202020204" charset="0"/>
      <p:regular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4" d="100"/>
          <a:sy n="74" d="100"/>
        </p:scale>
        <p:origin x="1350" y="7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26" Type="http://schemas.microsoft.com/office/2015/10/relationships/revisionInfo" Target="revisionInfo.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10/2/2019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2C370C7E-D1C1-4AF6-86E7-2969043E4826}"/>
              </a:ext>
            </a:extLst>
          </p:cNvPr>
          <p:cNvSpPr/>
          <p:nvPr/>
        </p:nvSpPr>
        <p:spPr>
          <a:xfrm>
            <a:off x="426361" y="1827965"/>
            <a:ext cx="3510287" cy="3290812"/>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C7D5DFB-AEF5-44D6-94C1-08EF226E1C10}"/>
              </a:ext>
            </a:extLst>
          </p:cNvPr>
          <p:cNvSpPr/>
          <p:nvPr/>
        </p:nvSpPr>
        <p:spPr>
          <a:xfrm>
            <a:off x="4105979" y="1821557"/>
            <a:ext cx="3235045" cy="3297220"/>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48A6AFFB-44FC-4A05-93FF-D2ECF8961559}"/>
              </a:ext>
            </a:extLst>
          </p:cNvPr>
          <p:cNvSpPr/>
          <p:nvPr/>
        </p:nvSpPr>
        <p:spPr>
          <a:xfrm>
            <a:off x="394689" y="5293101"/>
            <a:ext cx="6833800" cy="413461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26297" y="663984"/>
            <a:ext cx="7788325" cy="1200329"/>
          </a:xfrm>
          <a:prstGeom prst="rect">
            <a:avLst/>
          </a:prstGeom>
          <a:noFill/>
        </p:spPr>
        <p:txBody>
          <a:bodyPr wrap="square" rtlCol="0">
            <a:spAutoFit/>
          </a:bodyPr>
          <a:lstStyle/>
          <a:p>
            <a:pPr algn="ctr"/>
            <a:r>
              <a:rPr lang="en-US" sz="7200" b="1" dirty="0" smtClean="0">
                <a:latin typeface="HelloBoomerang" panose="02000603000000000000" pitchFamily="2" charset="0"/>
                <a:ea typeface="HelloBoomerang" panose="02000603000000000000" pitchFamily="2" charset="0"/>
              </a:rPr>
              <a:t>October</a:t>
            </a:r>
            <a:r>
              <a:rPr lang="en-US" sz="6000" b="1" dirty="0" smtClean="0">
                <a:latin typeface="HelloBoomerang" panose="02000603000000000000" pitchFamily="2" charset="0"/>
                <a:ea typeface="HelloBoomerang" panose="02000603000000000000" pitchFamily="2" charset="0"/>
              </a:rPr>
              <a:t> </a:t>
            </a:r>
            <a:r>
              <a:rPr lang="en-US" sz="6000" dirty="0">
                <a:latin typeface="HelloEtchASketch" panose="02000603000000000000" pitchFamily="2" charset="0"/>
                <a:ea typeface="HelloEtchASketch" panose="02000603000000000000" pitchFamily="2" charset="0"/>
              </a:rPr>
              <a:t>News</a:t>
            </a:r>
          </a:p>
        </p:txBody>
      </p:sp>
      <p:sp>
        <p:nvSpPr>
          <p:cNvPr id="18" name="TextBox 17">
            <a:extLst>
              <a:ext uri="{FF2B5EF4-FFF2-40B4-BE49-F238E27FC236}">
                <a16:creationId xmlns:a16="http://schemas.microsoft.com/office/drawing/2014/main" id="{C44F8E3F-33DF-4C25-BC75-1C204D0F1D85}"/>
              </a:ext>
            </a:extLst>
          </p:cNvPr>
          <p:cNvSpPr txBox="1"/>
          <p:nvPr/>
        </p:nvSpPr>
        <p:spPr>
          <a:xfrm>
            <a:off x="476069" y="2620616"/>
            <a:ext cx="3410870" cy="2831544"/>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latin typeface="HelloAnnie" panose="02000603000000000000" pitchFamily="2" charset="0"/>
                <a:ea typeface="HelloAnnie" panose="02000603000000000000" pitchFamily="2" charset="0"/>
              </a:rPr>
              <a:t>October 3</a:t>
            </a:r>
            <a:r>
              <a:rPr lang="en-US" sz="1600" b="1" baseline="30000" dirty="0" smtClean="0">
                <a:latin typeface="HelloAnnie" panose="02000603000000000000" pitchFamily="2" charset="0"/>
                <a:ea typeface="HelloAnnie" panose="02000603000000000000" pitchFamily="2" charset="0"/>
              </a:rPr>
              <a:t>rd</a:t>
            </a:r>
            <a:r>
              <a:rPr lang="en-US" sz="1600" b="1" dirty="0" smtClean="0">
                <a:latin typeface="HelloAnnie" panose="02000603000000000000" pitchFamily="2" charset="0"/>
                <a:ea typeface="HelloAnnie" panose="02000603000000000000" pitchFamily="2" charset="0"/>
              </a:rPr>
              <a:t> – </a:t>
            </a:r>
            <a:r>
              <a:rPr lang="en-US" sz="1600" dirty="0" smtClean="0">
                <a:latin typeface="HelloAnnie" panose="02000603000000000000" pitchFamily="2" charset="0"/>
                <a:ea typeface="HelloAnnie" panose="02000603000000000000" pitchFamily="2" charset="0"/>
              </a:rPr>
              <a:t>Evening w/ Matt 				Glover 6:30-7:30</a:t>
            </a:r>
            <a:endParaRPr lang="en-US" sz="1600" b="1" dirty="0" smtClean="0">
              <a:latin typeface="HelloAnnie" panose="02000603000000000000" pitchFamily="2" charset="0"/>
              <a:ea typeface="HelloAnnie" panose="02000603000000000000" pitchFamily="2" charset="0"/>
            </a:endParaRPr>
          </a:p>
          <a:p>
            <a:pPr marL="285750" indent="-285750">
              <a:buFont typeface="Arial" panose="020B0604020202020204" pitchFamily="34" charset="0"/>
              <a:buChar char="•"/>
            </a:pPr>
            <a:r>
              <a:rPr lang="en-US" sz="1600" b="1" dirty="0" smtClean="0">
                <a:latin typeface="HelloAnnie" panose="02000603000000000000" pitchFamily="2" charset="0"/>
                <a:ea typeface="HelloAnnie" panose="02000603000000000000" pitchFamily="2" charset="0"/>
              </a:rPr>
              <a:t>October 4</a:t>
            </a:r>
            <a:r>
              <a:rPr lang="en-US" sz="1600" b="1" baseline="30000" dirty="0" smtClean="0">
                <a:latin typeface="HelloAnnie" panose="02000603000000000000" pitchFamily="2" charset="0"/>
                <a:ea typeface="HelloAnnie" panose="02000603000000000000" pitchFamily="2" charset="0"/>
              </a:rPr>
              <a:t>th</a:t>
            </a:r>
            <a:r>
              <a:rPr lang="en-US" sz="1600" b="1" dirty="0" smtClean="0">
                <a:latin typeface="HelloAnnie" panose="02000603000000000000" pitchFamily="2" charset="0"/>
                <a:ea typeface="HelloAnnie" panose="02000603000000000000" pitchFamily="2" charset="0"/>
              </a:rPr>
              <a:t> – </a:t>
            </a:r>
            <a:r>
              <a:rPr lang="en-US" sz="1600" dirty="0" smtClean="0">
                <a:latin typeface="HelloAnnie" panose="02000603000000000000" pitchFamily="2" charset="0"/>
                <a:ea typeface="HelloAnnie" panose="02000603000000000000" pitchFamily="2" charset="0"/>
              </a:rPr>
              <a:t>Kindness Club 						Applications Due</a:t>
            </a:r>
          </a:p>
          <a:p>
            <a:pPr marL="285750" indent="-285750">
              <a:buFont typeface="Arial" panose="020B0604020202020204" pitchFamily="34" charset="0"/>
              <a:buChar char="•"/>
            </a:pPr>
            <a:r>
              <a:rPr lang="en-US" sz="1600" b="1" dirty="0" smtClean="0">
                <a:latin typeface="HelloAnnie" panose="02000603000000000000" pitchFamily="2" charset="0"/>
                <a:ea typeface="HelloAnnie" panose="02000603000000000000" pitchFamily="2" charset="0"/>
              </a:rPr>
              <a:t>October 4</a:t>
            </a:r>
            <a:r>
              <a:rPr lang="en-US" sz="1600" b="1" baseline="30000" dirty="0" smtClean="0">
                <a:latin typeface="HelloAnnie" panose="02000603000000000000" pitchFamily="2" charset="0"/>
                <a:ea typeface="HelloAnnie" panose="02000603000000000000" pitchFamily="2" charset="0"/>
              </a:rPr>
              <a:t>th</a:t>
            </a:r>
            <a:r>
              <a:rPr lang="en-US" sz="1600" b="1" dirty="0" smtClean="0">
                <a:latin typeface="HelloAnnie" panose="02000603000000000000" pitchFamily="2" charset="0"/>
                <a:ea typeface="HelloAnnie" panose="02000603000000000000" pitchFamily="2" charset="0"/>
              </a:rPr>
              <a:t>-11</a:t>
            </a:r>
            <a:r>
              <a:rPr lang="en-US" sz="1600" b="1" baseline="30000" dirty="0" smtClean="0">
                <a:latin typeface="HelloAnnie" panose="02000603000000000000" pitchFamily="2" charset="0"/>
                <a:ea typeface="HelloAnnie" panose="02000603000000000000" pitchFamily="2" charset="0"/>
              </a:rPr>
              <a:t>th</a:t>
            </a:r>
            <a:r>
              <a:rPr lang="en-US" sz="1600" b="1" dirty="0" smtClean="0">
                <a:latin typeface="HelloAnnie" panose="02000603000000000000" pitchFamily="2" charset="0"/>
                <a:ea typeface="HelloAnnie" panose="02000603000000000000" pitchFamily="2" charset="0"/>
              </a:rPr>
              <a:t> </a:t>
            </a:r>
            <a:r>
              <a:rPr lang="en-US" sz="1600" dirty="0" smtClean="0">
                <a:latin typeface="HelloAnnie" panose="02000603000000000000" pitchFamily="2" charset="0"/>
                <a:ea typeface="HelloAnnie" panose="02000603000000000000" pitchFamily="2" charset="0"/>
              </a:rPr>
              <a:t>– PTSA </a:t>
            </a:r>
            <a:r>
              <a:rPr lang="en-US" sz="1600" dirty="0" err="1" smtClean="0">
                <a:latin typeface="HelloAnnie" panose="02000603000000000000" pitchFamily="2" charset="0"/>
                <a:ea typeface="HelloAnnie" panose="02000603000000000000" pitchFamily="2" charset="0"/>
              </a:rPr>
              <a:t>Hawkathon</a:t>
            </a:r>
            <a:r>
              <a:rPr lang="en-US" sz="1600" dirty="0" smtClean="0">
                <a:latin typeface="HelloAnnie" panose="02000603000000000000" pitchFamily="2" charset="0"/>
                <a:ea typeface="HelloAnnie" panose="02000603000000000000" pitchFamily="2" charset="0"/>
              </a:rPr>
              <a:t> 					Fundraiser</a:t>
            </a:r>
          </a:p>
          <a:p>
            <a:pPr marL="285750" indent="-285750">
              <a:buFont typeface="Arial" panose="020B0604020202020204" pitchFamily="34" charset="0"/>
              <a:buChar char="•"/>
            </a:pPr>
            <a:r>
              <a:rPr lang="en-US" sz="1600" b="1" dirty="0" smtClean="0">
                <a:latin typeface="HelloAnnie" panose="02000603000000000000" pitchFamily="2" charset="0"/>
                <a:ea typeface="HelloAnnie" panose="02000603000000000000" pitchFamily="2" charset="0"/>
              </a:rPr>
              <a:t>October 14</a:t>
            </a:r>
            <a:r>
              <a:rPr lang="en-US" sz="1600" b="1" baseline="30000" dirty="0" smtClean="0">
                <a:latin typeface="HelloAnnie" panose="02000603000000000000" pitchFamily="2" charset="0"/>
                <a:ea typeface="HelloAnnie" panose="02000603000000000000" pitchFamily="2" charset="0"/>
              </a:rPr>
              <a:t>th</a:t>
            </a:r>
            <a:r>
              <a:rPr lang="en-US" sz="1600" b="1" dirty="0" smtClean="0">
                <a:latin typeface="HelloAnnie" panose="02000603000000000000" pitchFamily="2" charset="0"/>
                <a:ea typeface="HelloAnnie" panose="02000603000000000000" pitchFamily="2" charset="0"/>
              </a:rPr>
              <a:t> – </a:t>
            </a:r>
            <a:r>
              <a:rPr lang="en-US" sz="1600" dirty="0" smtClean="0">
                <a:latin typeface="HelloAnnie" panose="02000603000000000000" pitchFamily="2" charset="0"/>
                <a:ea typeface="HelloAnnie" panose="02000603000000000000" pitchFamily="2" charset="0"/>
              </a:rPr>
              <a:t>Teacher Work Day, 					No School </a:t>
            </a:r>
          </a:p>
          <a:p>
            <a:pPr marL="285750" indent="-285750">
              <a:buFont typeface="Arial" panose="020B0604020202020204" pitchFamily="34" charset="0"/>
              <a:buChar char="•"/>
            </a:pPr>
            <a:r>
              <a:rPr lang="en-US" sz="1600" b="1" dirty="0" smtClean="0">
                <a:latin typeface="HelloAnnie" panose="02000603000000000000" pitchFamily="2" charset="0"/>
                <a:ea typeface="HelloAnnie" panose="02000603000000000000" pitchFamily="2" charset="0"/>
              </a:rPr>
              <a:t>October 25</a:t>
            </a:r>
            <a:r>
              <a:rPr lang="en-US" sz="1600" b="1" baseline="30000" dirty="0" smtClean="0">
                <a:latin typeface="HelloAnnie" panose="02000603000000000000" pitchFamily="2" charset="0"/>
                <a:ea typeface="HelloAnnie" panose="02000603000000000000" pitchFamily="2" charset="0"/>
              </a:rPr>
              <a:t>th</a:t>
            </a:r>
            <a:r>
              <a:rPr lang="en-US" sz="1600" b="1" dirty="0" smtClean="0">
                <a:latin typeface="HelloAnnie" panose="02000603000000000000" pitchFamily="2" charset="0"/>
                <a:ea typeface="HelloAnnie" panose="02000603000000000000" pitchFamily="2" charset="0"/>
              </a:rPr>
              <a:t> – </a:t>
            </a:r>
            <a:r>
              <a:rPr lang="en-US" sz="1600" dirty="0" smtClean="0">
                <a:latin typeface="HelloAnnie" panose="02000603000000000000" pitchFamily="2" charset="0"/>
                <a:ea typeface="HelloAnnie" panose="02000603000000000000" pitchFamily="2" charset="0"/>
              </a:rPr>
              <a:t>Halloween Bash 					5:30-7:30</a:t>
            </a:r>
            <a:r>
              <a:rPr lang="en-US" b="1" dirty="0" smtClean="0">
                <a:latin typeface="HelloAnnie" panose="02000603000000000000" pitchFamily="2" charset="0"/>
                <a:ea typeface="HelloAnnie" panose="02000603000000000000" pitchFamily="2" charset="0"/>
              </a:rPr>
              <a:t/>
            </a:r>
            <a:br>
              <a:rPr lang="en-US" b="1" dirty="0" smtClean="0">
                <a:latin typeface="HelloAnnie" panose="02000603000000000000" pitchFamily="2" charset="0"/>
                <a:ea typeface="HelloAnnie" panose="02000603000000000000" pitchFamily="2" charset="0"/>
              </a:rPr>
            </a:br>
            <a:endParaRPr lang="en-US" dirty="0" smtClean="0">
              <a:latin typeface="HelloAnnie" panose="02000603000000000000" pitchFamily="2" charset="0"/>
              <a:ea typeface="HelloAnnie" panose="02000603000000000000" pitchFamily="2" charset="0"/>
            </a:endParaRPr>
          </a:p>
        </p:txBody>
      </p:sp>
      <p:sp>
        <p:nvSpPr>
          <p:cNvPr id="19" name="TextBox 18">
            <a:extLst>
              <a:ext uri="{FF2B5EF4-FFF2-40B4-BE49-F238E27FC236}">
                <a16:creationId xmlns:a16="http://schemas.microsoft.com/office/drawing/2014/main" id="{A12D13E9-E115-46AB-8821-F225AD688AA4}"/>
              </a:ext>
            </a:extLst>
          </p:cNvPr>
          <p:cNvSpPr txBox="1"/>
          <p:nvPr/>
        </p:nvSpPr>
        <p:spPr>
          <a:xfrm>
            <a:off x="4043569" y="2612739"/>
            <a:ext cx="3184920" cy="2062103"/>
          </a:xfrm>
          <a:prstGeom prst="rect">
            <a:avLst/>
          </a:prstGeom>
          <a:noFill/>
        </p:spPr>
        <p:txBody>
          <a:bodyPr wrap="square" rtlCol="0">
            <a:spAutoFit/>
          </a:bodyPr>
          <a:lstStyle/>
          <a:p>
            <a:pPr algn="ctr"/>
            <a:r>
              <a:rPr lang="en-US" sz="1600" b="1" dirty="0">
                <a:latin typeface="HelloAnnie" panose="02000603000000000000" pitchFamily="2" charset="0"/>
                <a:ea typeface="HelloAnnie" panose="02000603000000000000" pitchFamily="2" charset="0"/>
              </a:rPr>
              <a:t>Happy </a:t>
            </a:r>
            <a:r>
              <a:rPr lang="en-US" sz="1600" b="1" dirty="0" smtClean="0">
                <a:latin typeface="HelloAnnie" panose="02000603000000000000" pitchFamily="2" charset="0"/>
                <a:ea typeface="HelloAnnie" panose="02000603000000000000" pitchFamily="2" charset="0"/>
              </a:rPr>
              <a:t>October! September </a:t>
            </a:r>
            <a:r>
              <a:rPr lang="en-US" sz="1600" b="1" dirty="0">
                <a:latin typeface="HelloAnnie" panose="02000603000000000000" pitchFamily="2" charset="0"/>
                <a:ea typeface="HelloAnnie" panose="02000603000000000000" pitchFamily="2" charset="0"/>
              </a:rPr>
              <a:t>flew </a:t>
            </a:r>
            <a:r>
              <a:rPr lang="en-US" sz="1600" b="1" dirty="0" smtClean="0">
                <a:latin typeface="HelloAnnie" panose="02000603000000000000" pitchFamily="2" charset="0"/>
                <a:ea typeface="HelloAnnie" panose="02000603000000000000" pitchFamily="2" charset="0"/>
              </a:rPr>
              <a:t>by as </a:t>
            </a:r>
            <a:r>
              <a:rPr lang="en-US" sz="1600" b="1" dirty="0">
                <a:latin typeface="HelloAnnie" panose="02000603000000000000" pitchFamily="2" charset="0"/>
                <a:ea typeface="HelloAnnie" panose="02000603000000000000" pitchFamily="2" charset="0"/>
              </a:rPr>
              <a:t>we got to </a:t>
            </a:r>
            <a:r>
              <a:rPr lang="en-US" sz="1600" b="1" dirty="0" smtClean="0">
                <a:latin typeface="HelloAnnie" panose="02000603000000000000" pitchFamily="2" charset="0"/>
                <a:ea typeface="HelloAnnie" panose="02000603000000000000" pitchFamily="2" charset="0"/>
              </a:rPr>
              <a:t>know each </a:t>
            </a:r>
            <a:r>
              <a:rPr lang="en-US" sz="1600" b="1" dirty="0">
                <a:latin typeface="HelloAnnie" panose="02000603000000000000" pitchFamily="2" charset="0"/>
                <a:ea typeface="HelloAnnie" panose="02000603000000000000" pitchFamily="2" charset="0"/>
              </a:rPr>
              <a:t>other in </a:t>
            </a:r>
            <a:r>
              <a:rPr lang="en-US" sz="1600" b="1" dirty="0" smtClean="0">
                <a:latin typeface="HelloAnnie" panose="02000603000000000000" pitchFamily="2" charset="0"/>
                <a:ea typeface="HelloAnnie" panose="02000603000000000000" pitchFamily="2" charset="0"/>
              </a:rPr>
              <a:t>the classroom</a:t>
            </a:r>
            <a:r>
              <a:rPr lang="en-US" sz="1600" b="1" dirty="0">
                <a:latin typeface="HelloAnnie" panose="02000603000000000000" pitchFamily="2" charset="0"/>
                <a:ea typeface="HelloAnnie" panose="02000603000000000000" pitchFamily="2" charset="0"/>
              </a:rPr>
              <a:t>, and learned </a:t>
            </a:r>
            <a:r>
              <a:rPr lang="en-US" sz="1600" b="1" dirty="0" smtClean="0">
                <a:latin typeface="HelloAnnie" panose="02000603000000000000" pitchFamily="2" charset="0"/>
                <a:ea typeface="HelloAnnie" panose="02000603000000000000" pitchFamily="2" charset="0"/>
              </a:rPr>
              <a:t>the expectations </a:t>
            </a:r>
            <a:r>
              <a:rPr lang="en-US" sz="1600" b="1" dirty="0">
                <a:latin typeface="HelloAnnie" panose="02000603000000000000" pitchFamily="2" charset="0"/>
                <a:ea typeface="HelloAnnie" panose="02000603000000000000" pitchFamily="2" charset="0"/>
              </a:rPr>
              <a:t>and procedures of </a:t>
            </a:r>
            <a:r>
              <a:rPr lang="en-US" sz="1600" b="1" dirty="0" smtClean="0">
                <a:latin typeface="HelloAnnie" panose="02000603000000000000" pitchFamily="2" charset="0"/>
                <a:ea typeface="HelloAnnie" panose="02000603000000000000" pitchFamily="2" charset="0"/>
              </a:rPr>
              <a:t>3</a:t>
            </a:r>
            <a:r>
              <a:rPr lang="en-US" sz="1600" b="1" baseline="30000" dirty="0" smtClean="0">
                <a:latin typeface="HelloAnnie" panose="02000603000000000000" pitchFamily="2" charset="0"/>
                <a:ea typeface="HelloAnnie" panose="02000603000000000000" pitchFamily="2" charset="0"/>
              </a:rPr>
              <a:t>rd</a:t>
            </a:r>
            <a:r>
              <a:rPr lang="en-US" sz="1600" b="1" dirty="0" smtClean="0">
                <a:latin typeface="HelloAnnie" panose="02000603000000000000" pitchFamily="2" charset="0"/>
                <a:ea typeface="HelloAnnie" panose="02000603000000000000" pitchFamily="2" charset="0"/>
              </a:rPr>
              <a:t> grade</a:t>
            </a:r>
            <a:r>
              <a:rPr lang="en-US" sz="1600" b="1" dirty="0">
                <a:latin typeface="HelloAnnie" panose="02000603000000000000" pitchFamily="2" charset="0"/>
                <a:ea typeface="HelloAnnie" panose="02000603000000000000" pitchFamily="2" charset="0"/>
              </a:rPr>
              <a:t>. With Halloween coming </a:t>
            </a:r>
            <a:r>
              <a:rPr lang="en-US" sz="1600" b="1" dirty="0" smtClean="0">
                <a:latin typeface="HelloAnnie" panose="02000603000000000000" pitchFamily="2" charset="0"/>
                <a:ea typeface="HelloAnnie" panose="02000603000000000000" pitchFamily="2" charset="0"/>
              </a:rPr>
              <a:t>up, we have </a:t>
            </a:r>
            <a:r>
              <a:rPr lang="en-US" sz="1600" b="1" dirty="0">
                <a:latin typeface="HelloAnnie" panose="02000603000000000000" pitchFamily="2" charset="0"/>
                <a:ea typeface="HelloAnnie" panose="02000603000000000000" pitchFamily="2" charset="0"/>
              </a:rPr>
              <a:t>some fun and </a:t>
            </a:r>
            <a:r>
              <a:rPr lang="en-US" sz="1600" b="1" dirty="0" smtClean="0">
                <a:latin typeface="HelloAnnie" panose="02000603000000000000" pitchFamily="2" charset="0"/>
                <a:ea typeface="HelloAnnie" panose="02000603000000000000" pitchFamily="2" charset="0"/>
              </a:rPr>
              <a:t>festive activities </a:t>
            </a:r>
            <a:r>
              <a:rPr lang="en-US" sz="1600" b="1" dirty="0">
                <a:latin typeface="HelloAnnie" panose="02000603000000000000" pitchFamily="2" charset="0"/>
                <a:ea typeface="HelloAnnie" panose="02000603000000000000" pitchFamily="2" charset="0"/>
              </a:rPr>
              <a:t>that will take place in </a:t>
            </a:r>
            <a:r>
              <a:rPr lang="en-US" sz="1600" b="1" dirty="0" smtClean="0">
                <a:latin typeface="HelloAnnie" panose="02000603000000000000" pitchFamily="2" charset="0"/>
                <a:ea typeface="HelloAnnie" panose="02000603000000000000" pitchFamily="2" charset="0"/>
              </a:rPr>
              <a:t>our classroom</a:t>
            </a:r>
            <a:r>
              <a:rPr lang="en-US" sz="1600" b="1" dirty="0">
                <a:latin typeface="HelloAnnie" panose="02000603000000000000" pitchFamily="2" charset="0"/>
                <a:ea typeface="HelloAnnie" panose="02000603000000000000" pitchFamily="2" charset="0"/>
              </a:rPr>
              <a:t>. Stay tuned for some </a:t>
            </a:r>
            <a:r>
              <a:rPr lang="en-US" sz="1600" b="1" dirty="0" smtClean="0">
                <a:latin typeface="HelloAnnie" panose="02000603000000000000" pitchFamily="2" charset="0"/>
                <a:ea typeface="HelloAnnie" panose="02000603000000000000" pitchFamily="2" charset="0"/>
              </a:rPr>
              <a:t>more info coming up! </a:t>
            </a:r>
          </a:p>
        </p:txBody>
      </p:sp>
      <p:graphicFrame>
        <p:nvGraphicFramePr>
          <p:cNvPr id="21" name="Table 20">
            <a:extLst>
              <a:ext uri="{FF2B5EF4-FFF2-40B4-BE49-F238E27FC236}">
                <a16:creationId xmlns:a16="http://schemas.microsoft.com/office/drawing/2014/main" id="{82CACC90-DBC3-4305-8D34-A9D40B5AEB36}"/>
              </a:ext>
            </a:extLst>
          </p:cNvPr>
          <p:cNvGraphicFramePr>
            <a:graphicFrameLocks noGrp="1"/>
          </p:cNvGraphicFramePr>
          <p:nvPr>
            <p:extLst>
              <p:ext uri="{D42A27DB-BD31-4B8C-83A1-F6EECF244321}">
                <p14:modId xmlns:p14="http://schemas.microsoft.com/office/powerpoint/2010/main" val="1995779362"/>
              </p:ext>
            </p:extLst>
          </p:nvPr>
        </p:nvGraphicFramePr>
        <p:xfrm>
          <a:off x="970885" y="5544731"/>
          <a:ext cx="6307730" cy="4439257"/>
        </p:xfrm>
        <a:graphic>
          <a:graphicData uri="http://schemas.openxmlformats.org/drawingml/2006/table">
            <a:tbl>
              <a:tblPr firstRow="1" bandRow="1">
                <a:tableStyleId>{5C22544A-7EE6-4342-B048-85BDC9FD1C3A}</a:tableStyleId>
              </a:tblPr>
              <a:tblGrid>
                <a:gridCol w="1396835">
                  <a:extLst>
                    <a:ext uri="{9D8B030D-6E8A-4147-A177-3AD203B41FA5}">
                      <a16:colId xmlns:a16="http://schemas.microsoft.com/office/drawing/2014/main" val="790954970"/>
                    </a:ext>
                  </a:extLst>
                </a:gridCol>
                <a:gridCol w="4910895">
                  <a:extLst>
                    <a:ext uri="{9D8B030D-6E8A-4147-A177-3AD203B41FA5}">
                      <a16:colId xmlns:a16="http://schemas.microsoft.com/office/drawing/2014/main" val="2314856713"/>
                    </a:ext>
                  </a:extLst>
                </a:gridCol>
              </a:tblGrid>
              <a:tr h="703933">
                <a:tc>
                  <a:txBody>
                    <a:bodyPr/>
                    <a:lstStyle/>
                    <a:p>
                      <a:pPr algn="ctr"/>
                      <a:r>
                        <a:rPr lang="en-US" sz="2000" b="1" dirty="0">
                          <a:solidFill>
                            <a:schemeClr val="tx1"/>
                          </a:solidFill>
                          <a:latin typeface="HelloAnnie" panose="02000603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smtClean="0">
                          <a:solidFill>
                            <a:schemeClr val="tx1"/>
                          </a:solidFill>
                          <a:latin typeface="HelloAnnie" panose="02000603000000000000" pitchFamily="2" charset="0"/>
                          <a:ea typeface="HelloAnnie" panose="02000603000000000000" pitchFamily="2" charset="0"/>
                        </a:rPr>
                        <a:t>This</a:t>
                      </a:r>
                      <a:r>
                        <a:rPr lang="en-US" sz="1600" b="0" baseline="0" dirty="0" smtClean="0">
                          <a:solidFill>
                            <a:schemeClr val="tx1"/>
                          </a:solidFill>
                          <a:latin typeface="HelloAnnie" panose="02000603000000000000" pitchFamily="2" charset="0"/>
                          <a:ea typeface="HelloAnnie" panose="02000603000000000000" pitchFamily="2" charset="0"/>
                        </a:rPr>
                        <a:t> month we will </a:t>
                      </a:r>
                      <a:r>
                        <a:rPr lang="en-US" sz="1600" b="0" baseline="0" dirty="0" smtClean="0">
                          <a:solidFill>
                            <a:schemeClr val="tx1"/>
                          </a:solidFill>
                          <a:latin typeface="HelloAnnie" panose="02000603000000000000" pitchFamily="2" charset="0"/>
                          <a:ea typeface="HelloAnnie" panose="02000603000000000000" pitchFamily="2" charset="0"/>
                        </a:rPr>
                        <a:t>continue to work on building our Reading Life and will be </a:t>
                      </a:r>
                      <a:r>
                        <a:rPr lang="en-US" sz="1600" b="0" baseline="0" dirty="0" smtClean="0">
                          <a:solidFill>
                            <a:schemeClr val="tx1"/>
                          </a:solidFill>
                          <a:latin typeface="HelloAnnie" panose="02000603000000000000" pitchFamily="2" charset="0"/>
                          <a:ea typeface="HelloAnnie" panose="02000603000000000000" pitchFamily="2" charset="0"/>
                        </a:rPr>
                        <a:t>talking about nonfiction text features and comparing and contrasting information that we read. </a:t>
                      </a:r>
                      <a:endParaRPr lang="en-US" sz="1600" b="0" dirty="0">
                        <a:solidFill>
                          <a:schemeClr val="tx1"/>
                        </a:solidFill>
                        <a:latin typeface="HelloAnnie" panose="02000603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1079700">
                <a:tc>
                  <a:txBody>
                    <a:bodyPr/>
                    <a:lstStyle/>
                    <a:p>
                      <a:pPr algn="ctr"/>
                      <a:r>
                        <a:rPr lang="en-US" sz="2000" b="1" dirty="0">
                          <a:solidFill>
                            <a:schemeClr val="tx1"/>
                          </a:solidFill>
                          <a:latin typeface="HelloAnnie" panose="02000603000000000000" pitchFamily="2" charset="0"/>
                          <a:ea typeface="HelloAnnie" panose="02000603000000000000" pitchFamily="2" charset="0"/>
                        </a:rPr>
                        <a:t>Writing</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HelloAnnie" panose="02000603000000000000" pitchFamily="2" charset="0"/>
                          <a:ea typeface="HelloAnnie" panose="02000603000000000000" pitchFamily="2" charset="0"/>
                        </a:rPr>
                        <a:t>Right now we’re working on our first</a:t>
                      </a:r>
                      <a:r>
                        <a:rPr lang="en-US" sz="1600" b="0" baseline="0" dirty="0" smtClean="0">
                          <a:solidFill>
                            <a:schemeClr val="tx1"/>
                          </a:solidFill>
                          <a:latin typeface="HelloAnnie" panose="02000603000000000000" pitchFamily="2" charset="0"/>
                          <a:ea typeface="HelloAnnie" panose="02000603000000000000" pitchFamily="2" charset="0"/>
                        </a:rPr>
                        <a:t> writing unit of the year – Informational Writing. Students are choosing a topic that they are an “expert” on and writing to teach the reader about that topic.</a:t>
                      </a:r>
                      <a:endParaRPr lang="en-US" sz="1600" b="0" dirty="0">
                        <a:solidFill>
                          <a:schemeClr val="tx1"/>
                        </a:solidFill>
                        <a:latin typeface="HelloAnnie" panose="02000603000000000000" pitchFamily="2" charset="0"/>
                        <a:ea typeface="HelloAnnie" panose="02000603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1079700">
                <a:tc>
                  <a:txBody>
                    <a:bodyPr/>
                    <a:lstStyle/>
                    <a:p>
                      <a:pPr algn="ctr"/>
                      <a:r>
                        <a:rPr lang="en-US" sz="2000" b="1" dirty="0">
                          <a:solidFill>
                            <a:schemeClr val="tx1"/>
                          </a:solidFill>
                          <a:latin typeface="HelloAnnie" panose="02000603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HelloAnnie" panose="02000603000000000000" pitchFamily="2" charset="0"/>
                          <a:ea typeface="HelloAnnie" panose="02000603000000000000" pitchFamily="2" charset="0"/>
                        </a:rPr>
                        <a:t>We’re finishing up Module</a:t>
                      </a:r>
                      <a:r>
                        <a:rPr lang="en-US" sz="1600" b="0" baseline="0" dirty="0" smtClean="0">
                          <a:solidFill>
                            <a:schemeClr val="tx1"/>
                          </a:solidFill>
                          <a:latin typeface="HelloAnnie" panose="02000603000000000000" pitchFamily="2" charset="0"/>
                          <a:ea typeface="HelloAnnie" panose="02000603000000000000" pitchFamily="2" charset="0"/>
                        </a:rPr>
                        <a:t> 1 with a focus on multiplication and division. We’re starting Module 2, which is all about measurement in the forms of grams, liters, and time. All parent tip sheets are posted on my website that give insight to how you can help your child at home. </a:t>
                      </a:r>
                      <a:endParaRPr lang="en-US" sz="1600" b="0" dirty="0">
                        <a:solidFill>
                          <a:schemeClr val="tx1"/>
                        </a:solidFill>
                        <a:latin typeface="HelloAnnie" panose="02000603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829717">
                <a:tc>
                  <a:txBody>
                    <a:bodyPr/>
                    <a:lstStyle/>
                    <a:p>
                      <a:pPr algn="ctr"/>
                      <a:r>
                        <a:rPr lang="en-US" sz="2000" b="1" dirty="0" smtClean="0">
                          <a:solidFill>
                            <a:schemeClr val="tx1"/>
                          </a:solidFill>
                          <a:latin typeface="HelloAnnie" panose="02000603000000000000" pitchFamily="2" charset="0"/>
                          <a:ea typeface="HelloAnnie" panose="02000603000000000000" pitchFamily="2" charset="0"/>
                        </a:rPr>
                        <a:t>Science</a:t>
                      </a:r>
                      <a:endParaRPr lang="en-US" sz="2000" b="1" dirty="0">
                        <a:solidFill>
                          <a:schemeClr val="tx1"/>
                        </a:solidFill>
                        <a:latin typeface="HelloAnnie" panose="02000603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HelloAnnie" panose="020B0604020202020204" charset="0"/>
                          <a:ea typeface="HelloAnnie" panose="020B0604020202020204" charset="0"/>
                          <a:cs typeface="+mn-cs"/>
                        </a:rPr>
                        <a:t>We are learning </a:t>
                      </a:r>
                      <a:r>
                        <a:rPr lang="en-US" sz="1600" b="0" kern="1200" baseline="0" dirty="0" smtClean="0">
                          <a:solidFill>
                            <a:schemeClr val="tx1"/>
                          </a:solidFill>
                          <a:effectLst/>
                          <a:latin typeface="HelloAnnie" panose="020B0604020202020204" charset="0"/>
                          <a:ea typeface="HelloAnnie" panose="020B0604020202020204" charset="0"/>
                          <a:cs typeface="+mn-cs"/>
                        </a:rPr>
                        <a:t>about the water cycle, watersheds, </a:t>
                      </a:r>
                      <a:endParaRPr lang="en-US" sz="1600" b="0" kern="1200" baseline="0" dirty="0" smtClean="0">
                        <a:solidFill>
                          <a:schemeClr val="tx1"/>
                        </a:solidFill>
                        <a:effectLst/>
                        <a:latin typeface="HelloAnnie" panose="020B0604020202020204" charset="0"/>
                        <a:ea typeface="HelloAnnie" panose="020B0604020202020204" charset="0"/>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600" b="0" kern="1200" baseline="0" dirty="0" smtClean="0">
                          <a:solidFill>
                            <a:schemeClr val="tx1"/>
                          </a:solidFill>
                          <a:effectLst/>
                          <a:latin typeface="HelloAnnie" panose="020B0604020202020204" charset="0"/>
                          <a:ea typeface="HelloAnnie" panose="020B0604020202020204" charset="0"/>
                          <a:cs typeface="+mn-cs"/>
                        </a:rPr>
                        <a:t>salmon </a:t>
                      </a:r>
                      <a:r>
                        <a:rPr lang="en-US" sz="1600" b="0" kern="1200" baseline="0" dirty="0" smtClean="0">
                          <a:solidFill>
                            <a:schemeClr val="tx1"/>
                          </a:solidFill>
                          <a:effectLst/>
                          <a:latin typeface="HelloAnnie" panose="020B0604020202020204" charset="0"/>
                          <a:ea typeface="HelloAnnie" panose="020B0604020202020204" charset="0"/>
                          <a:cs typeface="+mn-cs"/>
                        </a:rPr>
                        <a:t>habitats</a:t>
                      </a:r>
                      <a:r>
                        <a:rPr lang="en-US" sz="1600" b="0" kern="1200" baseline="0" dirty="0" smtClean="0">
                          <a:solidFill>
                            <a:schemeClr val="dk1"/>
                          </a:solidFill>
                          <a:effectLst/>
                          <a:latin typeface="HelloAnnie" panose="020B0604020202020204" charset="0"/>
                          <a:ea typeface="HelloAnnie" panose="020B0604020202020204" charset="0"/>
                          <a:cs typeface="+mn-cs"/>
                        </a:rPr>
                        <a:t>, and the salmon life cycle.</a:t>
                      </a:r>
                      <a:endParaRPr lang="en-US" sz="1600" b="0" kern="1200" dirty="0" smtClean="0">
                        <a:solidFill>
                          <a:schemeClr val="dk1"/>
                        </a:solidFill>
                        <a:effectLst/>
                        <a:latin typeface="HelloAnnie" panose="020B0604020202020204" charset="0"/>
                        <a:ea typeface="HelloAnnie" panose="020B0604020202020204" charset="0"/>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HelloAnnie" panose="02000603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326421">
                <a:tc>
                  <a:txBody>
                    <a:bodyPr/>
                    <a:lstStyle/>
                    <a:p>
                      <a:pPr algn="ctr"/>
                      <a:endParaRPr lang="en-US" sz="2000" b="1" dirty="0">
                        <a:solidFill>
                          <a:schemeClr val="tx1"/>
                        </a:solidFill>
                        <a:latin typeface="HelloAnnie" panose="02000603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latin typeface="HelloAnnie" panose="02000603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22" name="TextBox 21">
            <a:extLst>
              <a:ext uri="{FF2B5EF4-FFF2-40B4-BE49-F238E27FC236}">
                <a16:creationId xmlns:a16="http://schemas.microsoft.com/office/drawing/2014/main" id="{6BF218CC-449C-44E5-AD6D-FC8B172FEA31}"/>
              </a:ext>
            </a:extLst>
          </p:cNvPr>
          <p:cNvSpPr txBox="1"/>
          <p:nvPr/>
        </p:nvSpPr>
        <p:spPr>
          <a:xfrm>
            <a:off x="456996" y="1880489"/>
            <a:ext cx="3290937" cy="646331"/>
          </a:xfrm>
          <a:prstGeom prst="rect">
            <a:avLst/>
          </a:prstGeom>
          <a:noFill/>
        </p:spPr>
        <p:txBody>
          <a:bodyPr wrap="square" rtlCol="0">
            <a:spAutoFit/>
          </a:bodyPr>
          <a:lstStyle/>
          <a:p>
            <a:pPr algn="ctr"/>
            <a:r>
              <a:rPr lang="en-US" b="1" dirty="0">
                <a:latin typeface="HelloButtons" panose="02000603000000000000" pitchFamily="2" charset="0"/>
                <a:ea typeface="HelloButtons" panose="02000603000000000000" pitchFamily="2" charset="0"/>
              </a:rPr>
              <a:t>What’s Happening </a:t>
            </a:r>
          </a:p>
          <a:p>
            <a:pPr algn="ctr"/>
            <a:r>
              <a:rPr lang="en-US" b="1" dirty="0">
                <a:latin typeface="HelloButtons" panose="02000603000000000000" pitchFamily="2" charset="0"/>
                <a:ea typeface="HelloButtons" panose="02000603000000000000" pitchFamily="2" charset="0"/>
              </a:rPr>
              <a:t>This Month</a:t>
            </a:r>
          </a:p>
        </p:txBody>
      </p:sp>
      <p:sp>
        <p:nvSpPr>
          <p:cNvPr id="23" name="TextBox 22">
            <a:extLst>
              <a:ext uri="{FF2B5EF4-FFF2-40B4-BE49-F238E27FC236}">
                <a16:creationId xmlns:a16="http://schemas.microsoft.com/office/drawing/2014/main" id="{F3BEFA85-098C-4A61-B2BE-476500ED0E9E}"/>
              </a:ext>
            </a:extLst>
          </p:cNvPr>
          <p:cNvSpPr txBox="1"/>
          <p:nvPr/>
        </p:nvSpPr>
        <p:spPr>
          <a:xfrm>
            <a:off x="2012229" y="5312508"/>
            <a:ext cx="3711272" cy="369332"/>
          </a:xfrm>
          <a:prstGeom prst="rect">
            <a:avLst/>
          </a:prstGeom>
          <a:noFill/>
        </p:spPr>
        <p:txBody>
          <a:bodyPr wrap="none" rtlCol="0">
            <a:spAutoFit/>
          </a:bodyPr>
          <a:lstStyle/>
          <a:p>
            <a:pPr algn="ctr"/>
            <a:r>
              <a:rPr lang="en-US" b="1" dirty="0">
                <a:latin typeface="HelloButtons" panose="02000603000000000000" pitchFamily="2" charset="0"/>
                <a:ea typeface="HelloButtons" panose="02000603000000000000" pitchFamily="2" charset="0"/>
              </a:rPr>
              <a:t>A Peek At What We Are Learning</a:t>
            </a:r>
          </a:p>
        </p:txBody>
      </p:sp>
      <p:sp>
        <p:nvSpPr>
          <p:cNvPr id="24" name="TextBox 23">
            <a:extLst>
              <a:ext uri="{FF2B5EF4-FFF2-40B4-BE49-F238E27FC236}">
                <a16:creationId xmlns:a16="http://schemas.microsoft.com/office/drawing/2014/main" id="{63A8875C-6326-4ED0-B5D7-043C3D77BC90}"/>
              </a:ext>
            </a:extLst>
          </p:cNvPr>
          <p:cNvSpPr txBox="1"/>
          <p:nvPr/>
        </p:nvSpPr>
        <p:spPr>
          <a:xfrm>
            <a:off x="3986774" y="1894857"/>
            <a:ext cx="3241715" cy="646331"/>
          </a:xfrm>
          <a:prstGeom prst="rect">
            <a:avLst/>
          </a:prstGeom>
          <a:noFill/>
        </p:spPr>
        <p:txBody>
          <a:bodyPr wrap="square" rtlCol="0">
            <a:spAutoFit/>
          </a:bodyPr>
          <a:lstStyle/>
          <a:p>
            <a:pPr algn="ctr"/>
            <a:r>
              <a:rPr lang="en-US" b="1" dirty="0">
                <a:latin typeface="HelloButtons" panose="02000603000000000000" pitchFamily="2" charset="0"/>
                <a:ea typeface="HelloButtons" panose="02000603000000000000" pitchFamily="2" charset="0"/>
              </a:rPr>
              <a:t>A Note From </a:t>
            </a:r>
          </a:p>
          <a:p>
            <a:pPr algn="ctr"/>
            <a:r>
              <a:rPr lang="en-US" b="1" dirty="0" smtClean="0">
                <a:latin typeface="HelloButtons" panose="02000603000000000000" pitchFamily="2" charset="0"/>
                <a:ea typeface="HelloButtons" panose="02000603000000000000" pitchFamily="2" charset="0"/>
              </a:rPr>
              <a:t>Mrs. Bulmer</a:t>
            </a:r>
            <a:endParaRPr lang="en-US" b="1" dirty="0">
              <a:latin typeface="HelloButtons" panose="02000603000000000000" pitchFamily="2" charset="0"/>
              <a:ea typeface="HelloButtons" panose="02000603000000000000" pitchFamily="2" charset="0"/>
            </a:endParaRPr>
          </a:p>
        </p:txBody>
      </p:sp>
    </p:spTree>
    <p:extLst>
      <p:ext uri="{BB962C8B-B14F-4D97-AF65-F5344CB8AC3E}">
        <p14:creationId xmlns:p14="http://schemas.microsoft.com/office/powerpoint/2010/main" val="7219013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52808</TotalTime>
  <Words>229</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 Light</vt:lpstr>
      <vt:lpstr>Calibri</vt:lpstr>
      <vt:lpstr>HelloAnnie</vt:lpstr>
      <vt:lpstr>HelloButtons</vt:lpstr>
      <vt:lpstr>HelloBoomerang</vt:lpstr>
      <vt:lpstr>HelloEtchASketch</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Bulmer, Amber    CS - Staff</cp:lastModifiedBy>
  <cp:revision>64</cp:revision>
  <cp:lastPrinted>2017-10-03T22:50:24Z</cp:lastPrinted>
  <dcterms:created xsi:type="dcterms:W3CDTF">2016-10-11T18:59:43Z</dcterms:created>
  <dcterms:modified xsi:type="dcterms:W3CDTF">2019-10-02T16:37:08Z</dcterms:modified>
</cp:coreProperties>
</file>